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ell Pinontoan" initials="DP" lastIdx="2" clrIdx="0">
    <p:extLst>
      <p:ext uri="{19B8F6BF-5375-455C-9EA6-DF929625EA0E}">
        <p15:presenceInfo xmlns:p15="http://schemas.microsoft.com/office/powerpoint/2012/main" userId="S::dpa2351@ads.northwestern.edu::a5ee16ff-7c12-404d-b306-538bd8aedbcc" providerId="AD"/>
      </p:ext>
    </p:extLst>
  </p:cmAuthor>
  <p:cmAuthor id="2" name="Mahsud, Khadija" initials="MK" lastIdx="6" clrIdx="1">
    <p:extLst>
      <p:ext uri="{19B8F6BF-5375-455C-9EA6-DF929625EA0E}">
        <p15:presenceInfo xmlns:p15="http://schemas.microsoft.com/office/powerpoint/2012/main" userId="S-1-5-21-4071360884-958097815-1472250235-31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7E9"/>
    <a:srgbClr val="FFD3F9"/>
    <a:srgbClr val="FF97DF"/>
    <a:srgbClr val="FF8ADB"/>
    <a:srgbClr val="FECFB2"/>
    <a:srgbClr val="FFB8F6"/>
    <a:srgbClr val="FCFFE3"/>
    <a:srgbClr val="FFF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5034" autoAdjust="0"/>
  </p:normalViewPr>
  <p:slideViewPr>
    <p:cSldViewPr snapToGrid="0">
      <p:cViewPr>
        <p:scale>
          <a:sx n="95" d="100"/>
          <a:sy n="95" d="100"/>
        </p:scale>
        <p:origin x="-3824" y="-10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4082F-381C-4562-A168-BC971F12FE3A}" type="datetimeFigureOut">
              <a:rPr lang="en-US" smtClean="0"/>
              <a:t>10/27/21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4673A-0FFE-4189-BAF4-D21FFBD8D082}" type="slidenum">
              <a:rPr lang="en-US" smtClean="0"/>
              <a:t>‹#›</a:t>
            </a:fld>
            <a:endParaRPr lang="en-US"/>
          </a:p>
        </p:txBody>
      </p:sp>
    </p:spTree>
    <p:extLst>
      <p:ext uri="{BB962C8B-B14F-4D97-AF65-F5344CB8AC3E}">
        <p14:creationId xmlns:p14="http://schemas.microsoft.com/office/powerpoint/2010/main" val="97268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some statistics from interviews.</a:t>
            </a:r>
          </a:p>
          <a:p>
            <a:r>
              <a:rPr lang="en-US" dirty="0"/>
              <a:t>Too much of text.</a:t>
            </a:r>
          </a:p>
          <a:p>
            <a:r>
              <a:rPr lang="en-US" dirty="0"/>
              <a:t>Add title in the top with the team info</a:t>
            </a:r>
          </a:p>
          <a:p>
            <a:r>
              <a:rPr lang="en-US" dirty="0" err="1"/>
              <a:t>Ctl</a:t>
            </a:r>
            <a:r>
              <a:rPr lang="en-US" dirty="0"/>
              <a:t> logo at the bottom (sponsor)</a:t>
            </a:r>
          </a:p>
          <a:p>
            <a:r>
              <a:rPr lang="en-US" dirty="0"/>
              <a:t>Add word cloud to the third module section</a:t>
            </a:r>
          </a:p>
          <a:p>
            <a:r>
              <a:rPr lang="en-US" dirty="0"/>
              <a:t>OER in final deliverable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004673A-0FFE-4189-BAF4-D21FFBD8D082}" type="slidenum">
              <a:rPr lang="en-US" smtClean="0"/>
              <a:t>1</a:t>
            </a:fld>
            <a:endParaRPr lang="en-US"/>
          </a:p>
        </p:txBody>
      </p:sp>
    </p:spTree>
    <p:extLst>
      <p:ext uri="{BB962C8B-B14F-4D97-AF65-F5344CB8AC3E}">
        <p14:creationId xmlns:p14="http://schemas.microsoft.com/office/powerpoint/2010/main" val="149113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E5059D-D8B2-4E02-9A92-DF2E1C09CC1B}"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171427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5059D-D8B2-4E02-9A92-DF2E1C09CC1B}"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3965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5059D-D8B2-4E02-9A92-DF2E1C09CC1B}"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61614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5059D-D8B2-4E02-9A92-DF2E1C09CC1B}"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162499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E5059D-D8B2-4E02-9A92-DF2E1C09CC1B}"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68481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E5059D-D8B2-4E02-9A92-DF2E1C09CC1B}" type="datetimeFigureOut">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28837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E5059D-D8B2-4E02-9A92-DF2E1C09CC1B}" type="datetimeFigureOut">
              <a:rPr lang="en-US" smtClean="0"/>
              <a:t>10/27/21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313653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5059D-D8B2-4E02-9A92-DF2E1C09CC1B}" type="datetimeFigureOut">
              <a:rPr lang="en-US" smtClean="0"/>
              <a:t>10/27/21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324193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5059D-D8B2-4E02-9A92-DF2E1C09CC1B}" type="datetimeFigureOut">
              <a:rPr lang="en-US" smtClean="0"/>
              <a:t>10/27/21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180812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66E5059D-D8B2-4E02-9A92-DF2E1C09CC1B}" type="datetimeFigureOut">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415009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66E5059D-D8B2-4E02-9A92-DF2E1C09CC1B}" type="datetimeFigureOut">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10DC4-D497-4772-975C-2B90B56C95BA}" type="slidenum">
              <a:rPr lang="en-US" smtClean="0"/>
              <a:t>‹#›</a:t>
            </a:fld>
            <a:endParaRPr lang="en-US"/>
          </a:p>
        </p:txBody>
      </p:sp>
    </p:spTree>
    <p:extLst>
      <p:ext uri="{BB962C8B-B14F-4D97-AF65-F5344CB8AC3E}">
        <p14:creationId xmlns:p14="http://schemas.microsoft.com/office/powerpoint/2010/main" val="69412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6E5059D-D8B2-4E02-9A92-DF2E1C09CC1B}" type="datetimeFigureOut">
              <a:rPr lang="en-US" smtClean="0"/>
              <a:t>10/27/21</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7B10DC4-D497-4772-975C-2B90B56C95BA}" type="slidenum">
              <a:rPr lang="en-US" smtClean="0"/>
              <a:t>‹#›</a:t>
            </a:fld>
            <a:endParaRPr lang="en-US"/>
          </a:p>
        </p:txBody>
      </p:sp>
    </p:spTree>
    <p:extLst>
      <p:ext uri="{BB962C8B-B14F-4D97-AF65-F5344CB8AC3E}">
        <p14:creationId xmlns:p14="http://schemas.microsoft.com/office/powerpoint/2010/main" val="1954209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A1C0A9ED-E188-CA43-BE73-C431B10124F8}"/>
              </a:ext>
            </a:extLst>
          </p:cNvPr>
          <p:cNvGraphicFramePr>
            <a:graphicFrameLocks noGrp="1"/>
          </p:cNvGraphicFramePr>
          <p:nvPr>
            <p:extLst>
              <p:ext uri="{D42A27DB-BD31-4B8C-83A1-F6EECF244321}">
                <p14:modId xmlns:p14="http://schemas.microsoft.com/office/powerpoint/2010/main" val="511382359"/>
              </p:ext>
            </p:extLst>
          </p:nvPr>
        </p:nvGraphicFramePr>
        <p:xfrm>
          <a:off x="915770" y="5440732"/>
          <a:ext cx="13675155" cy="11160006"/>
        </p:xfrm>
        <a:graphic>
          <a:graphicData uri="http://schemas.openxmlformats.org/drawingml/2006/table">
            <a:tbl>
              <a:tblPr firstRow="1" bandRow="1">
                <a:tableStyleId>{B301B821-A1FF-4177-AEE7-76D212191A09}</a:tableStyleId>
              </a:tblPr>
              <a:tblGrid>
                <a:gridCol w="13675155">
                  <a:extLst>
                    <a:ext uri="{9D8B030D-6E8A-4147-A177-3AD203B41FA5}">
                      <a16:colId xmlns:a16="http://schemas.microsoft.com/office/drawing/2014/main" val="2786978082"/>
                    </a:ext>
                  </a:extLst>
                </a:gridCol>
              </a:tblGrid>
              <a:tr h="1254006">
                <a:tc>
                  <a:txBody>
                    <a:bodyPr/>
                    <a:lstStyle/>
                    <a:p>
                      <a:pPr algn="ctr"/>
                      <a:r>
                        <a:rPr lang="en-QA" sz="6000" dirty="0">
                          <a:solidFill>
                            <a:schemeClr val="tx1"/>
                          </a:solidFill>
                          <a:latin typeface="Georgia" panose="02040502050405020303" pitchFamily="18" charset="0"/>
                        </a:rPr>
                        <a:t>INTRODUCTION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32033940"/>
                  </a:ext>
                </a:extLst>
              </a:tr>
              <a:tr h="370840">
                <a:tc>
                  <a:txBody>
                    <a:bodyPr/>
                    <a:lstStyle/>
                    <a:p>
                      <a:pPr marL="0" marR="0" lvl="0" indent="0" algn="just" defTabSz="3027487" rtl="0" eaLnBrk="1" fontAlgn="auto" latinLnBrk="0" hangingPunct="1">
                        <a:lnSpc>
                          <a:spcPct val="100000"/>
                        </a:lnSpc>
                        <a:spcBef>
                          <a:spcPts val="0"/>
                        </a:spcBef>
                        <a:spcAft>
                          <a:spcPts val="0"/>
                        </a:spcAft>
                        <a:buClrTx/>
                        <a:buSzTx/>
                        <a:buFontTx/>
                        <a:buNone/>
                        <a:tabLst/>
                        <a:defRPr/>
                      </a:pPr>
                      <a:r>
                        <a:rPr lang="en-US" sz="4600" kern="1200" dirty="0">
                          <a:solidFill>
                            <a:schemeClr val="dk1"/>
                          </a:solidFill>
                          <a:effectLst/>
                          <a:latin typeface="Baskerville Old Face" panose="02020602080505020303" pitchFamily="18" charset="77"/>
                        </a:rPr>
                        <a:t>Oil and Gas has been a massive contributor to the growth and development of Qatar as a nation and the wider Gulf region. With the importance of the oil and gas industry to the nation in mind, </a:t>
                      </a:r>
                      <a:r>
                        <a:rPr lang="en-US" sz="4600" b="1" kern="1200" dirty="0">
                          <a:solidFill>
                            <a:schemeClr val="dk1"/>
                          </a:solidFill>
                          <a:effectLst/>
                          <a:latin typeface="Baskerville Old Face" panose="02020602080505020303" pitchFamily="18" charset="77"/>
                        </a:rPr>
                        <a:t>this multiversity collaboration between TAMU-Q and NU-Q aims to develop an online open educational resource (OER) hosted on a website </a:t>
                      </a:r>
                      <a:r>
                        <a:rPr lang="en-US" sz="4600" b="0" kern="1200" dirty="0">
                          <a:solidFill>
                            <a:schemeClr val="dk1"/>
                          </a:solidFill>
                          <a:effectLst/>
                          <a:latin typeface="Baskerville Old Face" panose="02020602080505020303" pitchFamily="18" charset="77"/>
                        </a:rPr>
                        <a:t>that will cover </a:t>
                      </a:r>
                      <a:r>
                        <a:rPr lang="en-US" sz="4600" kern="1200" dirty="0">
                          <a:solidFill>
                            <a:schemeClr val="dk1"/>
                          </a:solidFill>
                          <a:effectLst/>
                          <a:latin typeface="Baskerville Old Face" panose="02020602080505020303" pitchFamily="18" charset="77"/>
                        </a:rPr>
                        <a:t>the techno-scientific, historical, and social aspects of the oil and gas industry in Qatar</a:t>
                      </a:r>
                      <a:r>
                        <a:rPr lang="en-QA" sz="4600" kern="1200" dirty="0">
                          <a:solidFill>
                            <a:schemeClr val="dk1"/>
                          </a:solidFill>
                          <a:effectLst/>
                          <a:latin typeface="Baskerville Old Face" panose="02020602080505020303" pitchFamily="18" charset="77"/>
                        </a:rPr>
                        <a:t>.</a:t>
                      </a:r>
                      <a:r>
                        <a:rPr lang="en-US" sz="4600" kern="1200" dirty="0">
                          <a:solidFill>
                            <a:schemeClr val="dk1"/>
                          </a:solidFill>
                          <a:effectLst/>
                          <a:latin typeface="Baskerville Old Face" panose="02020602080505020303" pitchFamily="18" charset="77"/>
                          <a:ea typeface="+mn-ea"/>
                          <a:cs typeface="+mn-cs"/>
                        </a:rPr>
                        <a:t> Thus far, coverage of the oil and gas industry in Qatar is one-dimensional and has only focused on one of those mentioned aspects at a time. We thought it was important to have an interdisciplinary approach to learning about this key industry in Qatar and presenting it in a way that any person on the internet without prior knowledge would be able to understand. </a:t>
                      </a:r>
                      <a:endParaRPr lang="en-US" sz="4600" kern="1200" dirty="0">
                        <a:solidFill>
                          <a:schemeClr val="dk1"/>
                        </a:solidFill>
                        <a:effectLst/>
                        <a:latin typeface="Baskerville Old Face" panose="02020602080505020303" pitchFamily="18" charset="77"/>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184652856"/>
                  </a:ext>
                </a:extLst>
              </a:tr>
            </a:tbl>
          </a:graphicData>
        </a:graphic>
      </p:graphicFrame>
      <p:graphicFrame>
        <p:nvGraphicFramePr>
          <p:cNvPr id="18" name="Table 3">
            <a:extLst>
              <a:ext uri="{FF2B5EF4-FFF2-40B4-BE49-F238E27FC236}">
                <a16:creationId xmlns:a16="http://schemas.microsoft.com/office/drawing/2014/main" id="{80563F67-6318-9145-8B64-22FA01699616}"/>
              </a:ext>
            </a:extLst>
          </p:cNvPr>
          <p:cNvGraphicFramePr>
            <a:graphicFrameLocks noGrp="1"/>
          </p:cNvGraphicFramePr>
          <p:nvPr>
            <p:extLst>
              <p:ext uri="{D42A27DB-BD31-4B8C-83A1-F6EECF244321}">
                <p14:modId xmlns:p14="http://schemas.microsoft.com/office/powerpoint/2010/main" val="530102955"/>
              </p:ext>
            </p:extLst>
          </p:nvPr>
        </p:nvGraphicFramePr>
        <p:xfrm>
          <a:off x="15684286" y="5440732"/>
          <a:ext cx="13675156" cy="13497578"/>
        </p:xfrm>
        <a:graphic>
          <a:graphicData uri="http://schemas.openxmlformats.org/drawingml/2006/table">
            <a:tbl>
              <a:tblPr firstRow="1" bandRow="1">
                <a:tableStyleId>{5C22544A-7EE6-4342-B048-85BDC9FD1C3A}</a:tableStyleId>
              </a:tblPr>
              <a:tblGrid>
                <a:gridCol w="13675156">
                  <a:extLst>
                    <a:ext uri="{9D8B030D-6E8A-4147-A177-3AD203B41FA5}">
                      <a16:colId xmlns:a16="http://schemas.microsoft.com/office/drawing/2014/main" val="2786978082"/>
                    </a:ext>
                  </a:extLst>
                </a:gridCol>
              </a:tblGrid>
              <a:tr h="1214138">
                <a:tc>
                  <a:txBody>
                    <a:bodyPr/>
                    <a:lstStyle/>
                    <a:p>
                      <a:pPr algn="ctr"/>
                      <a:r>
                        <a:rPr lang="en-US" sz="5000" dirty="0">
                          <a:solidFill>
                            <a:schemeClr val="tx1"/>
                          </a:solidFill>
                          <a:latin typeface="Georgia" panose="02040502050405020303" pitchFamily="18" charset="0"/>
                        </a:rPr>
                        <a:t>MODULES</a:t>
                      </a:r>
                      <a:endParaRPr lang="en-QA" sz="5000" dirty="0">
                        <a:solidFill>
                          <a:schemeClr val="tx1"/>
                        </a:solidFill>
                        <a:latin typeface="Georgia" panose="02040502050405020303"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32033940"/>
                  </a:ext>
                </a:extLst>
              </a:tr>
              <a:tr h="370840">
                <a:tc>
                  <a:txBody>
                    <a:bodyPr/>
                    <a:lstStyle/>
                    <a:p>
                      <a:pPr algn="just"/>
                      <a:r>
                        <a:rPr lang="en-US" sz="4600" dirty="0">
                          <a:latin typeface="Baskerville Old Face" panose="02020602080505020303" pitchFamily="18" charset="0"/>
                        </a:rPr>
                        <a:t>Module 1 covers in-depth the process of discovery, exploration and production of oil and gas in Qatar. Additionally, it also discusses briefly on the LNG and GTL production in Ras Laffan. This module has been peer reviewed by NU-Q students and revised based on their suggestions. </a:t>
                      </a:r>
                    </a:p>
                    <a:p>
                      <a:pPr algn="just"/>
                      <a:endParaRPr lang="en-US" sz="3200" dirty="0">
                        <a:latin typeface="Baskerville Old Face" panose="02020602080505020303" pitchFamily="18" charset="0"/>
                      </a:endParaRPr>
                    </a:p>
                    <a:p>
                      <a:pPr algn="just"/>
                      <a:r>
                        <a:rPr lang="en-US" sz="4600" dirty="0">
                          <a:latin typeface="Baskerville Old Face" panose="02020602080505020303" pitchFamily="18" charset="0"/>
                        </a:rPr>
                        <a:t>Module 2 explores the discovery of oil and gas in Qatar as well as its labor history and also touches upon similar information from each country in the Gulf region for added context. This module will be peer reviewed by TAMU-Q students and revised based on their suggestions.</a:t>
                      </a:r>
                    </a:p>
                    <a:p>
                      <a:pPr algn="just"/>
                      <a:endParaRPr lang="en-US" sz="3200" dirty="0">
                        <a:latin typeface="Baskerville Old Face" panose="02020602080505020303" pitchFamily="18" charset="0"/>
                      </a:endParaRPr>
                    </a:p>
                    <a:p>
                      <a:pPr algn="just"/>
                      <a:r>
                        <a:rPr lang="en-US" sz="4600" dirty="0">
                          <a:latin typeface="Baskerville Old Face" panose="02020602080505020303" pitchFamily="18" charset="0"/>
                        </a:rPr>
                        <a:t>Module 3 will present information on the experiences of female and male engineers and managers of multinational and national oil and gas companies with a particular emphasis on the female employees found in these organizations.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CFB2"/>
                    </a:solidFill>
                  </a:tcPr>
                </a:tc>
                <a:extLst>
                  <a:ext uri="{0D108BD9-81ED-4DB2-BD59-A6C34878D82A}">
                    <a16:rowId xmlns:a16="http://schemas.microsoft.com/office/drawing/2014/main" val="4184652856"/>
                  </a:ext>
                </a:extLst>
              </a:tr>
            </a:tbl>
          </a:graphicData>
        </a:graphic>
      </p:graphicFrame>
      <p:graphicFrame>
        <p:nvGraphicFramePr>
          <p:cNvPr id="28" name="Table 3">
            <a:extLst>
              <a:ext uri="{FF2B5EF4-FFF2-40B4-BE49-F238E27FC236}">
                <a16:creationId xmlns:a16="http://schemas.microsoft.com/office/drawing/2014/main" id="{D3C95596-DE51-3048-AF30-355710E9A001}"/>
              </a:ext>
            </a:extLst>
          </p:cNvPr>
          <p:cNvGraphicFramePr>
            <a:graphicFrameLocks noGrp="1"/>
          </p:cNvGraphicFramePr>
          <p:nvPr>
            <p:extLst>
              <p:ext uri="{D42A27DB-BD31-4B8C-83A1-F6EECF244321}">
                <p14:modId xmlns:p14="http://schemas.microsoft.com/office/powerpoint/2010/main" val="3290071277"/>
              </p:ext>
            </p:extLst>
          </p:nvPr>
        </p:nvGraphicFramePr>
        <p:xfrm>
          <a:off x="915770" y="31938337"/>
          <a:ext cx="13675156" cy="9788840"/>
        </p:xfrm>
        <a:graphic>
          <a:graphicData uri="http://schemas.openxmlformats.org/drawingml/2006/table">
            <a:tbl>
              <a:tblPr firstRow="1" bandRow="1">
                <a:tableStyleId>{5C22544A-7EE6-4342-B048-85BDC9FD1C3A}</a:tableStyleId>
              </a:tblPr>
              <a:tblGrid>
                <a:gridCol w="13675156">
                  <a:extLst>
                    <a:ext uri="{9D8B030D-6E8A-4147-A177-3AD203B41FA5}">
                      <a16:colId xmlns:a16="http://schemas.microsoft.com/office/drawing/2014/main" val="2786978082"/>
                    </a:ext>
                  </a:extLst>
                </a:gridCol>
              </a:tblGrid>
              <a:tr h="1284920">
                <a:tc>
                  <a:txBody>
                    <a:bodyPr/>
                    <a:lstStyle/>
                    <a:p>
                      <a:pPr algn="ctr"/>
                      <a:r>
                        <a:rPr lang="en-QA" sz="6000">
                          <a:solidFill>
                            <a:schemeClr val="tx1"/>
                          </a:solidFill>
                          <a:latin typeface="Georgia" panose="02040502050405020303" pitchFamily="18" charset="0"/>
                        </a:rPr>
                        <a:t>METHOD</a:t>
                      </a:r>
                      <a:r>
                        <a:rPr lang="en-US" sz="6000" dirty="0">
                          <a:solidFill>
                            <a:schemeClr val="tx1"/>
                          </a:solidFill>
                          <a:latin typeface="Georgia" panose="02040502050405020303" pitchFamily="18" charset="0"/>
                        </a:rPr>
                        <a:t>S</a:t>
                      </a:r>
                      <a:endParaRPr lang="en-QA" sz="6000" dirty="0">
                        <a:solidFill>
                          <a:schemeClr val="tx1"/>
                        </a:solidFill>
                        <a:latin typeface="Georgia" panose="02040502050405020303"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32033940"/>
                  </a:ext>
                </a:extLst>
              </a:tr>
              <a:tr h="7515865">
                <a:tc>
                  <a:txBody>
                    <a:bodyPr/>
                    <a:lstStyle/>
                    <a:p>
                      <a:pPr marL="914400" marR="0" lvl="0" indent="-914400" algn="just" defTabSz="3027487" rtl="0" eaLnBrk="1" fontAlgn="auto" latinLnBrk="0" hangingPunct="1">
                        <a:lnSpc>
                          <a:spcPct val="100000"/>
                        </a:lnSpc>
                        <a:spcBef>
                          <a:spcPts val="0"/>
                        </a:spcBef>
                        <a:spcAft>
                          <a:spcPts val="0"/>
                        </a:spcAft>
                        <a:buClrTx/>
                        <a:buSzTx/>
                        <a:buFont typeface="+mj-lt"/>
                        <a:buAutoNum type="arabicPeriod"/>
                        <a:tabLst/>
                        <a:defRPr/>
                      </a:pPr>
                      <a:r>
                        <a:rPr lang="en-US" sz="4600" dirty="0">
                          <a:latin typeface="Baskerville Old Face" panose="02020602080505020303" pitchFamily="18" charset="77"/>
                        </a:rPr>
                        <a:t>Archival Research to find primary and secondary sources on the oil and gas industry in Qatar both online and offline. In-person research was done through visits to the Company House, Qatar National Library, National Museum of Qatar and Gulf Times Library.</a:t>
                      </a:r>
                    </a:p>
                    <a:p>
                      <a:pPr marL="914400" marR="0" lvl="0" indent="-914400" algn="just" defTabSz="3027487" rtl="0" eaLnBrk="1" fontAlgn="auto" latinLnBrk="0" hangingPunct="1">
                        <a:lnSpc>
                          <a:spcPct val="100000"/>
                        </a:lnSpc>
                        <a:spcBef>
                          <a:spcPts val="0"/>
                        </a:spcBef>
                        <a:spcAft>
                          <a:spcPts val="0"/>
                        </a:spcAft>
                        <a:buClrTx/>
                        <a:buSzTx/>
                        <a:buFont typeface="+mj-lt"/>
                        <a:buAutoNum type="arabicPeriod"/>
                        <a:tabLst/>
                        <a:defRPr/>
                      </a:pPr>
                      <a:r>
                        <a:rPr lang="en-US" sz="4600" dirty="0">
                          <a:latin typeface="Baskerville Old Face" panose="02020602080505020303" pitchFamily="18" charset="77"/>
                        </a:rPr>
                        <a:t>Conducted interviews with female and male petroleum and chemical engineers and managers in the oil and gas industry about their professional experience in the oil and gas industry. Interviews were then analyzed with keyword-focused textual analysis software (</a:t>
                      </a:r>
                      <a:r>
                        <a:rPr lang="en-US" sz="4600" dirty="0" err="1">
                          <a:latin typeface="Baskerville Old Face" panose="02020602080505020303" pitchFamily="18" charset="77"/>
                        </a:rPr>
                        <a:t>LancsBox</a:t>
                      </a:r>
                      <a:r>
                        <a:rPr lang="en-US" sz="4600" dirty="0">
                          <a:latin typeface="Baskerville Old Face" panose="02020602080505020303" pitchFamily="18" charset="77"/>
                        </a:rPr>
                        <a:t>).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84652856"/>
                  </a:ext>
                </a:extLst>
              </a:tr>
            </a:tbl>
          </a:graphicData>
        </a:graphic>
      </p:graphicFrame>
      <p:graphicFrame>
        <p:nvGraphicFramePr>
          <p:cNvPr id="29" name="Table 3">
            <a:extLst>
              <a:ext uri="{FF2B5EF4-FFF2-40B4-BE49-F238E27FC236}">
                <a16:creationId xmlns:a16="http://schemas.microsoft.com/office/drawing/2014/main" id="{20449DEC-0141-6E47-A287-1AFF883F37A9}"/>
              </a:ext>
            </a:extLst>
          </p:cNvPr>
          <p:cNvGraphicFramePr>
            <a:graphicFrameLocks noGrp="1"/>
          </p:cNvGraphicFramePr>
          <p:nvPr>
            <p:extLst>
              <p:ext uri="{D42A27DB-BD31-4B8C-83A1-F6EECF244321}">
                <p14:modId xmlns:p14="http://schemas.microsoft.com/office/powerpoint/2010/main" val="2188857752"/>
              </p:ext>
            </p:extLst>
          </p:nvPr>
        </p:nvGraphicFramePr>
        <p:xfrm>
          <a:off x="915770" y="41764485"/>
          <a:ext cx="28443671" cy="821506"/>
        </p:xfrm>
        <a:graphic>
          <a:graphicData uri="http://schemas.openxmlformats.org/drawingml/2006/table">
            <a:tbl>
              <a:tblPr firstRow="1" bandRow="1">
                <a:tableStyleId>{5C22544A-7EE6-4342-B048-85BDC9FD1C3A}</a:tableStyleId>
              </a:tblPr>
              <a:tblGrid>
                <a:gridCol w="28443671">
                  <a:extLst>
                    <a:ext uri="{9D8B030D-6E8A-4147-A177-3AD203B41FA5}">
                      <a16:colId xmlns:a16="http://schemas.microsoft.com/office/drawing/2014/main" val="2786978082"/>
                    </a:ext>
                  </a:extLst>
                </a:gridCol>
              </a:tblGrid>
              <a:tr h="450666">
                <a:tc>
                  <a:txBody>
                    <a:bodyPr/>
                    <a:lstStyle/>
                    <a:p>
                      <a:pPr algn="ctr"/>
                      <a:r>
                        <a:rPr lang="en-QA" sz="2000" dirty="0">
                          <a:solidFill>
                            <a:schemeClr val="tx1"/>
                          </a:solidFill>
                          <a:latin typeface="Georgia" panose="02040502050405020303" pitchFamily="18" charset="0"/>
                        </a:rPr>
                        <a:t>ACKNOWLEDGEMENT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D3F9"/>
                    </a:solidFill>
                  </a:tcPr>
                </a:tc>
                <a:extLst>
                  <a:ext uri="{0D108BD9-81ED-4DB2-BD59-A6C34878D82A}">
                    <a16:rowId xmlns:a16="http://schemas.microsoft.com/office/drawing/2014/main" val="632033940"/>
                  </a:ext>
                </a:extLst>
              </a:tr>
              <a:tr h="370840">
                <a:tc>
                  <a:txBody>
                    <a:bodyPr/>
                    <a:lstStyle/>
                    <a:p>
                      <a:pPr marL="0" marR="0" lvl="0" indent="0" algn="ctr"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Baskerville Old Face" panose="02020602080505020303" pitchFamily="18" charset="77"/>
                          <a:ea typeface="Open Sans" panose="020B0606030504020204" pitchFamily="34" charset="0"/>
                          <a:cs typeface="Open Sans" panose="020B0606030504020204" pitchFamily="34" charset="0"/>
                        </a:rPr>
                        <a:t>This work was supported by the 2021 Transformative Educational Experiences Grant, funded by the Center for Teaching and Learning at Texas A&amp;M University at Qatar. </a:t>
                      </a:r>
                      <a:r>
                        <a:rPr lang="en-US" sz="1200" dirty="0">
                          <a:latin typeface="Baskerville Old Face" panose="02020602080505020303" pitchFamily="18" charset="77"/>
                        </a:rPr>
                        <a:t>Special thanks to the Petroleum Engineering Department at TAMUQ and Northwestern University – Qatar for their valuable input.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B7E9"/>
                    </a:solidFill>
                  </a:tcPr>
                </a:tc>
                <a:extLst>
                  <a:ext uri="{0D108BD9-81ED-4DB2-BD59-A6C34878D82A}">
                    <a16:rowId xmlns:a16="http://schemas.microsoft.com/office/drawing/2014/main" val="4184652856"/>
                  </a:ext>
                </a:extLst>
              </a:tr>
            </a:tbl>
          </a:graphicData>
        </a:graphic>
      </p:graphicFrame>
      <p:pic>
        <p:nvPicPr>
          <p:cNvPr id="3" name="Picture 2">
            <a:extLst>
              <a:ext uri="{FF2B5EF4-FFF2-40B4-BE49-F238E27FC236}">
                <a16:creationId xmlns:a16="http://schemas.microsoft.com/office/drawing/2014/main" id="{85B44F7C-E87B-4141-A8B1-5542BCD5C35E}"/>
              </a:ext>
            </a:extLst>
          </p:cNvPr>
          <p:cNvPicPr>
            <a:picLocks noChangeAspect="1"/>
          </p:cNvPicPr>
          <p:nvPr/>
        </p:nvPicPr>
        <p:blipFill rotWithShape="1">
          <a:blip r:embed="rId3"/>
          <a:srcRect t="20276" b="22652"/>
          <a:stretch/>
        </p:blipFill>
        <p:spPr>
          <a:xfrm>
            <a:off x="757873" y="271389"/>
            <a:ext cx="6652058" cy="1993146"/>
          </a:xfrm>
          <a:prstGeom prst="rect">
            <a:avLst/>
          </a:prstGeom>
        </p:spPr>
      </p:pic>
      <p:pic>
        <p:nvPicPr>
          <p:cNvPr id="6" name="Picture 5" descr="A picture containing text, old&#10;&#10;Description automatically generated">
            <a:extLst>
              <a:ext uri="{FF2B5EF4-FFF2-40B4-BE49-F238E27FC236}">
                <a16:creationId xmlns:a16="http://schemas.microsoft.com/office/drawing/2014/main" id="{9E85358B-5474-8540-85D0-943C4008B90B}"/>
              </a:ext>
            </a:extLst>
          </p:cNvPr>
          <p:cNvPicPr>
            <a:picLocks noChangeAspect="1"/>
          </p:cNvPicPr>
          <p:nvPr/>
        </p:nvPicPr>
        <p:blipFill rotWithShape="1">
          <a:blip r:embed="rId4">
            <a:extLst>
              <a:ext uri="{28A0092B-C50C-407E-A947-70E740481C1C}">
                <a14:useLocalDpi xmlns:a14="http://schemas.microsoft.com/office/drawing/2010/main" val="0"/>
              </a:ext>
            </a:extLst>
          </a:blip>
          <a:srcRect b="12680"/>
          <a:stretch/>
        </p:blipFill>
        <p:spPr>
          <a:xfrm>
            <a:off x="15615919" y="19091657"/>
            <a:ext cx="7765836" cy="5669280"/>
          </a:xfrm>
          <a:prstGeom prst="rect">
            <a:avLst/>
          </a:prstGeom>
        </p:spPr>
      </p:pic>
      <p:pic>
        <p:nvPicPr>
          <p:cNvPr id="9" name="Picture 8" descr="A group of people working in a factory&#10;&#10;Description automatically generated with medium confidence">
            <a:extLst>
              <a:ext uri="{FF2B5EF4-FFF2-40B4-BE49-F238E27FC236}">
                <a16:creationId xmlns:a16="http://schemas.microsoft.com/office/drawing/2014/main" id="{C4BB1751-49AD-F547-838E-24A584051A82}"/>
              </a:ext>
            </a:extLst>
          </p:cNvPr>
          <p:cNvPicPr>
            <a:picLocks noChangeAspect="1"/>
          </p:cNvPicPr>
          <p:nvPr/>
        </p:nvPicPr>
        <p:blipFill rotWithShape="1">
          <a:blip r:embed="rId5">
            <a:extLst>
              <a:ext uri="{28A0092B-C50C-407E-A947-70E740481C1C}">
                <a14:useLocalDpi xmlns:a14="http://schemas.microsoft.com/office/drawing/2010/main" val="0"/>
              </a:ext>
            </a:extLst>
          </a:blip>
          <a:srcRect t="17436"/>
          <a:stretch/>
        </p:blipFill>
        <p:spPr>
          <a:xfrm>
            <a:off x="15653328" y="27159658"/>
            <a:ext cx="6095063" cy="5521786"/>
          </a:xfrm>
          <a:prstGeom prst="rect">
            <a:avLst/>
          </a:prstGeom>
        </p:spPr>
      </p:pic>
      <p:sp>
        <p:nvSpPr>
          <p:cNvPr id="12" name="TextBox 11">
            <a:extLst>
              <a:ext uri="{FF2B5EF4-FFF2-40B4-BE49-F238E27FC236}">
                <a16:creationId xmlns:a16="http://schemas.microsoft.com/office/drawing/2014/main" id="{A47CFC6A-458F-B742-9922-4E964CE6C58C}"/>
              </a:ext>
            </a:extLst>
          </p:cNvPr>
          <p:cNvSpPr txBox="1"/>
          <p:nvPr/>
        </p:nvSpPr>
        <p:spPr>
          <a:xfrm>
            <a:off x="5380105" y="2291944"/>
            <a:ext cx="19515001" cy="1938992"/>
          </a:xfrm>
          <a:prstGeom prst="rect">
            <a:avLst/>
          </a:prstGeom>
          <a:noFill/>
        </p:spPr>
        <p:txBody>
          <a:bodyPr wrap="square" rtlCol="0">
            <a:spAutoFit/>
          </a:bodyPr>
          <a:lstStyle/>
          <a:p>
            <a:pPr algn="ctr"/>
            <a:r>
              <a:rPr lang="en-US" sz="6000" b="1" dirty="0">
                <a:latin typeface="Georgia" panose="02040502050405020303" pitchFamily="18" charset="0"/>
              </a:rPr>
              <a:t>The Technoscientific, Historical, and Social Dimensions of the Oil and Gas Industry in Qatar</a:t>
            </a:r>
          </a:p>
        </p:txBody>
      </p:sp>
      <p:sp>
        <p:nvSpPr>
          <p:cNvPr id="4" name="TextBox 3">
            <a:extLst>
              <a:ext uri="{FF2B5EF4-FFF2-40B4-BE49-F238E27FC236}">
                <a16:creationId xmlns:a16="http://schemas.microsoft.com/office/drawing/2014/main" id="{7BF2898E-A4F3-42FE-8A86-864E7A19EA5D}"/>
              </a:ext>
            </a:extLst>
          </p:cNvPr>
          <p:cNvSpPr txBox="1"/>
          <p:nvPr/>
        </p:nvSpPr>
        <p:spPr>
          <a:xfrm>
            <a:off x="7062928" y="4215957"/>
            <a:ext cx="16149353" cy="646331"/>
          </a:xfrm>
          <a:prstGeom prst="rect">
            <a:avLst/>
          </a:prstGeom>
          <a:noFill/>
        </p:spPr>
        <p:txBody>
          <a:bodyPr wrap="square" rtlCol="0">
            <a:spAutoFit/>
          </a:bodyPr>
          <a:lstStyle/>
          <a:p>
            <a:r>
              <a:rPr lang="en-US" sz="3600" dirty="0">
                <a:latin typeface="Baskerville Old Face" panose="02020602080505020303" pitchFamily="18" charset="0"/>
              </a:rPr>
              <a:t>Albertus </a:t>
            </a:r>
            <a:r>
              <a:rPr lang="en-US" sz="3600" dirty="0" err="1">
                <a:latin typeface="Baskerville Old Face" panose="02020602080505020303" pitchFamily="18" charset="0"/>
              </a:rPr>
              <a:t>Retnanto</a:t>
            </a:r>
            <a:r>
              <a:rPr lang="en-US" sz="3600" i="1" baseline="30000" dirty="0" err="1">
                <a:latin typeface="Baskerville Old Face" panose="02020602080505020303" pitchFamily="18" charset="0"/>
              </a:rPr>
              <a:t>a</a:t>
            </a:r>
            <a:r>
              <a:rPr lang="en-US" sz="3600" dirty="0">
                <a:latin typeface="Baskerville Old Face" panose="02020602080505020303" pitchFamily="18" charset="0"/>
              </a:rPr>
              <a:t>, </a:t>
            </a:r>
            <a:r>
              <a:rPr lang="en-US" sz="3600" dirty="0" err="1">
                <a:latin typeface="Baskerville Old Face" panose="02020602080505020303" pitchFamily="18" charset="0"/>
              </a:rPr>
              <a:t>Anto</a:t>
            </a:r>
            <a:r>
              <a:rPr lang="en-US" sz="3600" dirty="0">
                <a:latin typeface="Baskerville Old Face" panose="02020602080505020303" pitchFamily="18" charset="0"/>
              </a:rPr>
              <a:t> </a:t>
            </a:r>
            <a:r>
              <a:rPr lang="en-US" sz="3600" dirty="0" err="1">
                <a:latin typeface="Baskerville Old Face" panose="02020602080505020303" pitchFamily="18" charset="0"/>
              </a:rPr>
              <a:t>Mohsin</a:t>
            </a:r>
            <a:r>
              <a:rPr lang="en-US" sz="3600" i="1" baseline="30000" dirty="0" err="1">
                <a:latin typeface="Baskerville Old Face" panose="02020602080505020303" pitchFamily="18" charset="0"/>
              </a:rPr>
              <a:t>b</a:t>
            </a:r>
            <a:r>
              <a:rPr lang="en-US" sz="3600" dirty="0">
                <a:latin typeface="Baskerville Old Face" panose="02020602080505020303" pitchFamily="18" charset="0"/>
              </a:rPr>
              <a:t>, </a:t>
            </a:r>
            <a:r>
              <a:rPr lang="en-US" sz="3600" dirty="0" err="1">
                <a:latin typeface="Baskerville Old Face" panose="02020602080505020303" pitchFamily="18" charset="0"/>
              </a:rPr>
              <a:t>Afsha</a:t>
            </a:r>
            <a:r>
              <a:rPr lang="en-US" sz="3600" dirty="0">
                <a:latin typeface="Baskerville Old Face" panose="02020602080505020303" pitchFamily="18" charset="0"/>
              </a:rPr>
              <a:t> </a:t>
            </a:r>
            <a:r>
              <a:rPr lang="en-US" sz="3600" dirty="0" err="1">
                <a:latin typeface="Baskerville Old Face" panose="02020602080505020303" pitchFamily="18" charset="0"/>
              </a:rPr>
              <a:t>Shaikh</a:t>
            </a:r>
            <a:r>
              <a:rPr lang="en-US" sz="3600" i="1" baseline="30000" dirty="0" err="1">
                <a:latin typeface="Baskerville Old Face" panose="02020602080505020303" pitchFamily="18" charset="0"/>
              </a:rPr>
              <a:t>a</a:t>
            </a:r>
            <a:r>
              <a:rPr lang="en-US" sz="3600" dirty="0">
                <a:latin typeface="Baskerville Old Face" panose="02020602080505020303" pitchFamily="18" charset="0"/>
              </a:rPr>
              <a:t>, Darrell </a:t>
            </a:r>
            <a:r>
              <a:rPr lang="en-US" sz="3600" dirty="0" err="1">
                <a:latin typeface="Baskerville Old Face" panose="02020602080505020303" pitchFamily="18" charset="0"/>
              </a:rPr>
              <a:t>Pinotoan</a:t>
            </a:r>
            <a:r>
              <a:rPr lang="en-US" sz="3600" i="1" baseline="30000" dirty="0" err="1">
                <a:latin typeface="Baskerville Old Face" panose="02020602080505020303" pitchFamily="18" charset="0"/>
              </a:rPr>
              <a:t>b</a:t>
            </a:r>
            <a:r>
              <a:rPr lang="en-US" sz="3600" dirty="0">
                <a:latin typeface="Baskerville Old Face" panose="02020602080505020303" pitchFamily="18" charset="0"/>
              </a:rPr>
              <a:t>, and </a:t>
            </a:r>
            <a:r>
              <a:rPr lang="en-US" sz="3600" dirty="0" err="1">
                <a:latin typeface="Baskerville Old Face" panose="02020602080505020303" pitchFamily="18" charset="0"/>
              </a:rPr>
              <a:t>Insha</a:t>
            </a:r>
            <a:r>
              <a:rPr lang="en-US" sz="3600" dirty="0">
                <a:latin typeface="Baskerville Old Face" panose="02020602080505020303" pitchFamily="18" charset="0"/>
              </a:rPr>
              <a:t> </a:t>
            </a:r>
            <a:r>
              <a:rPr lang="en-US" sz="3600" dirty="0" err="1">
                <a:latin typeface="Baskerville Old Face" panose="02020602080505020303" pitchFamily="18" charset="0"/>
              </a:rPr>
              <a:t>Shaikh</a:t>
            </a:r>
            <a:r>
              <a:rPr lang="en-US" sz="3600" i="1" baseline="30000" dirty="0" err="1">
                <a:latin typeface="Baskerville Old Face" panose="02020602080505020303" pitchFamily="18" charset="0"/>
              </a:rPr>
              <a:t>a</a:t>
            </a:r>
            <a:endParaRPr lang="en-US" sz="3600" dirty="0">
              <a:latin typeface="Baskerville Old Face" panose="02020602080505020303" pitchFamily="18" charset="0"/>
            </a:endParaRPr>
          </a:p>
        </p:txBody>
      </p:sp>
      <p:sp>
        <p:nvSpPr>
          <p:cNvPr id="10" name="TextBox 9">
            <a:extLst>
              <a:ext uri="{FF2B5EF4-FFF2-40B4-BE49-F238E27FC236}">
                <a16:creationId xmlns:a16="http://schemas.microsoft.com/office/drawing/2014/main" id="{27DDED04-56BA-4458-A94D-3993C8C0B164}"/>
              </a:ext>
            </a:extLst>
          </p:cNvPr>
          <p:cNvSpPr txBox="1"/>
          <p:nvPr/>
        </p:nvSpPr>
        <p:spPr>
          <a:xfrm>
            <a:off x="23381755" y="19715898"/>
            <a:ext cx="5536614" cy="4524315"/>
          </a:xfrm>
          <a:prstGeom prst="rect">
            <a:avLst/>
          </a:prstGeom>
          <a:noFill/>
        </p:spPr>
        <p:txBody>
          <a:bodyPr wrap="square" rtlCol="0">
            <a:spAutoFit/>
          </a:bodyPr>
          <a:lstStyle/>
          <a:p>
            <a:pPr algn="just"/>
            <a:r>
              <a:rPr lang="en-US" sz="3200" i="1" dirty="0"/>
              <a:t>The first well – </a:t>
            </a:r>
            <a:r>
              <a:rPr lang="en-US" sz="3200" i="1" dirty="0" err="1"/>
              <a:t>Dukhan</a:t>
            </a:r>
            <a:r>
              <a:rPr lang="en-US" sz="3200" i="1" dirty="0"/>
              <a:t> No. 1 in October 1938 surrounded by British engineers and local Qatari workers. The well was drilled by Qatar Petroleum Company for a total depth of 5,685ft </a:t>
            </a:r>
            <a:r>
              <a:rPr lang="en-US" sz="3200" i="1"/>
              <a:t>(1,733m</a:t>
            </a:r>
            <a:r>
              <a:rPr lang="en-US" sz="3200" i="1" dirty="0"/>
              <a:t>) and completed for 5,000 barrels per day on 8th January 1940.</a:t>
            </a:r>
          </a:p>
        </p:txBody>
      </p:sp>
      <p:sp>
        <p:nvSpPr>
          <p:cNvPr id="17" name="TextBox 16">
            <a:extLst>
              <a:ext uri="{FF2B5EF4-FFF2-40B4-BE49-F238E27FC236}">
                <a16:creationId xmlns:a16="http://schemas.microsoft.com/office/drawing/2014/main" id="{C933FF34-8B5F-44DF-8895-DDCB8F24DCB5}"/>
              </a:ext>
            </a:extLst>
          </p:cNvPr>
          <p:cNvSpPr txBox="1"/>
          <p:nvPr/>
        </p:nvSpPr>
        <p:spPr>
          <a:xfrm>
            <a:off x="15653328" y="25025121"/>
            <a:ext cx="5945430" cy="2062103"/>
          </a:xfrm>
          <a:prstGeom prst="rect">
            <a:avLst/>
          </a:prstGeom>
          <a:noFill/>
        </p:spPr>
        <p:txBody>
          <a:bodyPr wrap="square" rtlCol="0">
            <a:spAutoFit/>
          </a:bodyPr>
          <a:lstStyle/>
          <a:p>
            <a:pPr algn="just"/>
            <a:r>
              <a:rPr lang="en-US" sz="3200" i="1" dirty="0"/>
              <a:t>Drillers in Operation as they add a length of pipe at </a:t>
            </a:r>
            <a:r>
              <a:rPr lang="en-US" sz="3200" i="1" dirty="0" err="1"/>
              <a:t>Dukhan</a:t>
            </a:r>
            <a:r>
              <a:rPr lang="en-US" sz="3200" i="1" dirty="0"/>
              <a:t> Well No. 69 by Qatari crews in October 1962.</a:t>
            </a:r>
          </a:p>
        </p:txBody>
      </p:sp>
      <p:sp>
        <p:nvSpPr>
          <p:cNvPr id="19" name="TextBox 18">
            <a:extLst>
              <a:ext uri="{FF2B5EF4-FFF2-40B4-BE49-F238E27FC236}">
                <a16:creationId xmlns:a16="http://schemas.microsoft.com/office/drawing/2014/main" id="{963762B3-D0A9-4323-8FE8-7ACFE93E1B29}"/>
              </a:ext>
            </a:extLst>
          </p:cNvPr>
          <p:cNvSpPr txBox="1"/>
          <p:nvPr/>
        </p:nvSpPr>
        <p:spPr>
          <a:xfrm>
            <a:off x="21845883" y="31538018"/>
            <a:ext cx="7442200" cy="2062103"/>
          </a:xfrm>
          <a:prstGeom prst="rect">
            <a:avLst/>
          </a:prstGeom>
          <a:noFill/>
        </p:spPr>
        <p:txBody>
          <a:bodyPr wrap="square" rtlCol="0">
            <a:spAutoFit/>
          </a:bodyPr>
          <a:lstStyle/>
          <a:p>
            <a:pPr algn="just"/>
            <a:r>
              <a:rPr lang="en-US" sz="3200" i="1" dirty="0"/>
              <a:t>Sheikh Abdulla bin </a:t>
            </a:r>
            <a:r>
              <a:rPr lang="en-US" sz="3200" i="1" dirty="0" err="1"/>
              <a:t>Jassim</a:t>
            </a:r>
            <a:r>
              <a:rPr lang="en-US" sz="3200" i="1" dirty="0"/>
              <a:t> Al Thani, the second ruler of Qatar just after he had pushed in the clutch to start Well No. 4 on September 23, 1947.</a:t>
            </a:r>
          </a:p>
        </p:txBody>
      </p:sp>
      <p:pic>
        <p:nvPicPr>
          <p:cNvPr id="21" name="Picture 2" descr="Dr. Khalid Qaraqe">
            <a:extLst>
              <a:ext uri="{FF2B5EF4-FFF2-40B4-BE49-F238E27FC236}">
                <a16:creationId xmlns:a16="http://schemas.microsoft.com/office/drawing/2014/main" id="{2243FD95-7719-4C33-ABEE-BEBEA4A60E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6410" y="665780"/>
            <a:ext cx="8400930" cy="148251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B85D146-80E3-40B0-916B-D0FAC2700C30}"/>
              </a:ext>
            </a:extLst>
          </p:cNvPr>
          <p:cNvSpPr txBox="1"/>
          <p:nvPr/>
        </p:nvSpPr>
        <p:spPr>
          <a:xfrm>
            <a:off x="7753347" y="4851472"/>
            <a:ext cx="14798283" cy="523220"/>
          </a:xfrm>
          <a:prstGeom prst="rect">
            <a:avLst/>
          </a:prstGeom>
          <a:noFill/>
        </p:spPr>
        <p:txBody>
          <a:bodyPr wrap="square" rtlCol="0">
            <a:spAutoFit/>
          </a:bodyPr>
          <a:lstStyle/>
          <a:p>
            <a:pPr algn="ctr"/>
            <a:r>
              <a:rPr lang="en-US" sz="2800" i="1" dirty="0">
                <a:latin typeface="Baskerville Old Face" panose="02020602080505020303" pitchFamily="18" charset="0"/>
              </a:rPr>
              <a:t>a </a:t>
            </a:r>
            <a:r>
              <a:rPr lang="en-US" sz="2800" dirty="0">
                <a:latin typeface="Baskerville Old Face" panose="02020602080505020303" pitchFamily="18" charset="0"/>
              </a:rPr>
              <a:t>– Texas A&amp;M University at Qatar            </a:t>
            </a:r>
            <a:r>
              <a:rPr lang="en-US" sz="2800" i="1" dirty="0">
                <a:latin typeface="Baskerville Old Face" panose="02020602080505020303" pitchFamily="18" charset="0"/>
              </a:rPr>
              <a:t>b - </a:t>
            </a:r>
            <a:r>
              <a:rPr lang="en-US" sz="2800" dirty="0">
                <a:latin typeface="Baskerville Old Face" panose="02020602080505020303" pitchFamily="18" charset="0"/>
              </a:rPr>
              <a:t>Northwestern University in Qatar</a:t>
            </a:r>
          </a:p>
        </p:txBody>
      </p:sp>
      <p:sp>
        <p:nvSpPr>
          <p:cNvPr id="25" name="TextBox 24">
            <a:extLst>
              <a:ext uri="{FF2B5EF4-FFF2-40B4-BE49-F238E27FC236}">
                <a16:creationId xmlns:a16="http://schemas.microsoft.com/office/drawing/2014/main" id="{9E923EF6-91FA-4E21-8645-CD25F161F905}"/>
              </a:ext>
            </a:extLst>
          </p:cNvPr>
          <p:cNvSpPr txBox="1"/>
          <p:nvPr/>
        </p:nvSpPr>
        <p:spPr>
          <a:xfrm>
            <a:off x="9061291" y="16788395"/>
            <a:ext cx="5529634" cy="6494085"/>
          </a:xfrm>
          <a:prstGeom prst="rect">
            <a:avLst/>
          </a:prstGeom>
          <a:noFill/>
        </p:spPr>
        <p:txBody>
          <a:bodyPr wrap="square" rtlCol="0">
            <a:spAutoFit/>
          </a:bodyPr>
          <a:lstStyle/>
          <a:p>
            <a:pPr algn="just"/>
            <a:r>
              <a:rPr lang="en-US" sz="3200" i="1" dirty="0" err="1"/>
              <a:t>Dukhan</a:t>
            </a:r>
            <a:r>
              <a:rPr lang="en-US" sz="3200" i="1" dirty="0"/>
              <a:t> outcrop – It is situated in the southeastern areas of Qatar and was discovered in 1932 by two geologists, E.W. Shaw and P.T. Cox. The first three months in 1933 were spent on surveying the </a:t>
            </a:r>
            <a:r>
              <a:rPr lang="en-US" sz="3200" i="1" dirty="0" err="1"/>
              <a:t>Dukhan</a:t>
            </a:r>
            <a:r>
              <a:rPr lang="en-US" sz="3200" i="1" dirty="0"/>
              <a:t> anticline where they discovered the presence of Eocene limestone within the surface rocks in the area similar to where the oil was discovered in the field in Bahrain.</a:t>
            </a:r>
          </a:p>
        </p:txBody>
      </p:sp>
      <p:sp>
        <p:nvSpPr>
          <p:cNvPr id="30" name="TextBox 29">
            <a:extLst>
              <a:ext uri="{FF2B5EF4-FFF2-40B4-BE49-F238E27FC236}">
                <a16:creationId xmlns:a16="http://schemas.microsoft.com/office/drawing/2014/main" id="{C3C0937F-1A31-4BA5-9FCE-BD651144472C}"/>
              </a:ext>
            </a:extLst>
          </p:cNvPr>
          <p:cNvSpPr txBox="1"/>
          <p:nvPr/>
        </p:nvSpPr>
        <p:spPr>
          <a:xfrm>
            <a:off x="866257" y="23563342"/>
            <a:ext cx="6196671" cy="8956298"/>
          </a:xfrm>
          <a:prstGeom prst="rect">
            <a:avLst/>
          </a:prstGeom>
          <a:noFill/>
        </p:spPr>
        <p:txBody>
          <a:bodyPr wrap="square" rtlCol="0">
            <a:spAutoFit/>
          </a:bodyPr>
          <a:lstStyle/>
          <a:p>
            <a:pPr algn="just"/>
            <a:r>
              <a:rPr lang="en-US" sz="3200" i="1" dirty="0"/>
              <a:t>A rare photo of one of Qatar’s oil pioneers, Mansour bin Khalil Al-</a:t>
            </a:r>
            <a:r>
              <a:rPr lang="en-US" sz="3200" i="1" dirty="0" err="1"/>
              <a:t>Hajri</a:t>
            </a:r>
            <a:r>
              <a:rPr lang="en-US" sz="3200" i="1" dirty="0"/>
              <a:t>, in 1933, just before he lost his eyesight. </a:t>
            </a:r>
          </a:p>
          <a:p>
            <a:pPr algn="just"/>
            <a:endParaRPr lang="en-US" sz="3200" i="1" dirty="0"/>
          </a:p>
          <a:p>
            <a:pPr algn="just"/>
            <a:r>
              <a:rPr lang="en-US" sz="3200" i="1" dirty="0"/>
              <a:t>Al-</a:t>
            </a:r>
            <a:r>
              <a:rPr lang="en-US" sz="3200" i="1" dirty="0" err="1"/>
              <a:t>Hajri</a:t>
            </a:r>
            <a:r>
              <a:rPr lang="en-US" sz="3200" i="1" dirty="0"/>
              <a:t> had almost photographic memory of every inch of Qatari territory to the point that he could describe an area’s topographical formation and history all from memory. A British geologist at the time noted in a report that he “seems to have a mental map of the country and can find his way to any place, whether in a heat haze, fog, or even in total darkness” </a:t>
            </a:r>
          </a:p>
          <a:p>
            <a:r>
              <a:rPr lang="en-US" sz="3200" i="1" dirty="0"/>
              <a:t>(</a:t>
            </a:r>
            <a:r>
              <a:rPr lang="en-US" sz="3200" i="1" dirty="0" err="1"/>
              <a:t>QatarEnergy.com</a:t>
            </a:r>
            <a:r>
              <a:rPr lang="en-US" sz="3200" i="1" dirty="0"/>
              <a:t>, n.d.).</a:t>
            </a:r>
            <a:br>
              <a:rPr lang="en-US" sz="3200" i="1" dirty="0"/>
            </a:br>
            <a:endParaRPr lang="en-US" sz="3200" i="1" dirty="0"/>
          </a:p>
        </p:txBody>
      </p:sp>
      <p:pic>
        <p:nvPicPr>
          <p:cNvPr id="13" name="Picture 12">
            <a:extLst>
              <a:ext uri="{FF2B5EF4-FFF2-40B4-BE49-F238E27FC236}">
                <a16:creationId xmlns:a16="http://schemas.microsoft.com/office/drawing/2014/main" id="{5039AECF-A3EF-CB42-9A49-2AAD8CD173B8}"/>
              </a:ext>
            </a:extLst>
          </p:cNvPr>
          <p:cNvPicPr>
            <a:picLocks noChangeAspect="1"/>
          </p:cNvPicPr>
          <p:nvPr/>
        </p:nvPicPr>
        <p:blipFill rotWithShape="1">
          <a:blip r:embed="rId7">
            <a:extLst>
              <a:ext uri="{28A0092B-C50C-407E-A947-70E740481C1C}">
                <a14:useLocalDpi xmlns:a14="http://schemas.microsoft.com/office/drawing/2010/main" val="0"/>
              </a:ext>
            </a:extLst>
          </a:blip>
          <a:srcRect l="16774" r="11154"/>
          <a:stretch/>
        </p:blipFill>
        <p:spPr>
          <a:xfrm>
            <a:off x="7261240" y="23563342"/>
            <a:ext cx="7329685" cy="7343932"/>
          </a:xfrm>
          <a:prstGeom prst="rect">
            <a:avLst/>
          </a:prstGeom>
        </p:spPr>
      </p:pic>
      <p:pic>
        <p:nvPicPr>
          <p:cNvPr id="20" name="Picture 19" descr="A picture containing person, standing, posing, group&#10;&#10;Description automatically generated">
            <a:extLst>
              <a:ext uri="{FF2B5EF4-FFF2-40B4-BE49-F238E27FC236}">
                <a16:creationId xmlns:a16="http://schemas.microsoft.com/office/drawing/2014/main" id="{37060D20-4820-244D-9FA1-218EB31A12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45883" y="26033811"/>
            <a:ext cx="7442200" cy="5359400"/>
          </a:xfrm>
          <a:prstGeom prst="rect">
            <a:avLst/>
          </a:prstGeom>
        </p:spPr>
      </p:pic>
      <p:pic>
        <p:nvPicPr>
          <p:cNvPr id="1026" name="Picture 2" descr="https://assets.geoexpro.com/legacy-files/2010%20-%20Vol%207/No%201/History%20of%20Oil%20Qatar/dukhanoutcrop.jpeg">
            <a:extLst>
              <a:ext uri="{FF2B5EF4-FFF2-40B4-BE49-F238E27FC236}">
                <a16:creationId xmlns:a16="http://schemas.microsoft.com/office/drawing/2014/main" id="{27D1D077-C7CB-4E36-AB5A-7CC6DD8039C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8717"/>
          <a:stretch/>
        </p:blipFill>
        <p:spPr bwMode="auto">
          <a:xfrm>
            <a:off x="915770" y="17255128"/>
            <a:ext cx="8145521" cy="55606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3">
            <a:extLst>
              <a:ext uri="{FF2B5EF4-FFF2-40B4-BE49-F238E27FC236}">
                <a16:creationId xmlns:a16="http://schemas.microsoft.com/office/drawing/2014/main" id="{1DA774B1-961C-4974-BAFF-40316CFF98A1}"/>
              </a:ext>
            </a:extLst>
          </p:cNvPr>
          <p:cNvGraphicFramePr>
            <a:graphicFrameLocks noGrp="1"/>
          </p:cNvGraphicFramePr>
          <p:nvPr>
            <p:extLst>
              <p:ext uri="{D42A27DB-BD31-4B8C-83A1-F6EECF244321}">
                <p14:modId xmlns:p14="http://schemas.microsoft.com/office/powerpoint/2010/main" val="3474547975"/>
              </p:ext>
            </p:extLst>
          </p:nvPr>
        </p:nvGraphicFramePr>
        <p:xfrm>
          <a:off x="15684285" y="33678342"/>
          <a:ext cx="13675156" cy="8007921"/>
        </p:xfrm>
        <a:graphic>
          <a:graphicData uri="http://schemas.openxmlformats.org/drawingml/2006/table">
            <a:tbl>
              <a:tblPr firstRow="1" bandRow="1">
                <a:tableStyleId>{5C22544A-7EE6-4342-B048-85BDC9FD1C3A}</a:tableStyleId>
              </a:tblPr>
              <a:tblGrid>
                <a:gridCol w="13675156">
                  <a:extLst>
                    <a:ext uri="{9D8B030D-6E8A-4147-A177-3AD203B41FA5}">
                      <a16:colId xmlns:a16="http://schemas.microsoft.com/office/drawing/2014/main" val="2786978082"/>
                    </a:ext>
                  </a:extLst>
                </a:gridCol>
              </a:tblGrid>
              <a:tr h="1169162">
                <a:tc>
                  <a:txBody>
                    <a:bodyPr/>
                    <a:lstStyle/>
                    <a:p>
                      <a:pPr algn="ctr"/>
                      <a:r>
                        <a:rPr lang="en-US" sz="4700" dirty="0">
                          <a:solidFill>
                            <a:schemeClr val="tx1"/>
                          </a:solidFill>
                          <a:latin typeface="Georgia" panose="02040502050405020303" pitchFamily="18" charset="0"/>
                        </a:rPr>
                        <a:t>QUOTES FROM MODULE 3 INTERVIEWS:</a:t>
                      </a:r>
                      <a:endParaRPr lang="en-QA" sz="4700" dirty="0">
                        <a:solidFill>
                          <a:schemeClr val="tx1"/>
                        </a:solidFill>
                        <a:latin typeface="Georgia" panose="02040502050405020303" pitchFamily="18" charset="0"/>
                      </a:endParaRPr>
                    </a:p>
                  </a:txBody>
                  <a:tcPr anchor="ctr">
                    <a:solidFill>
                      <a:schemeClr val="accent4">
                        <a:lumMod val="20000"/>
                        <a:lumOff val="80000"/>
                      </a:schemeClr>
                    </a:solidFill>
                  </a:tcPr>
                </a:tc>
                <a:extLst>
                  <a:ext uri="{0D108BD9-81ED-4DB2-BD59-A6C34878D82A}">
                    <a16:rowId xmlns:a16="http://schemas.microsoft.com/office/drawing/2014/main" val="632033940"/>
                  </a:ext>
                </a:extLst>
              </a:tr>
              <a:tr h="6838759">
                <a:tc>
                  <a:txBody>
                    <a:bodyPr/>
                    <a:lstStyle/>
                    <a:p>
                      <a:pPr marL="0" marR="0" lvl="0" indent="0" algn="just" defTabSz="3027487" rtl="0" eaLnBrk="1" fontAlgn="auto" latinLnBrk="0" hangingPunct="1">
                        <a:lnSpc>
                          <a:spcPct val="100000"/>
                        </a:lnSpc>
                        <a:spcBef>
                          <a:spcPts val="0"/>
                        </a:spcBef>
                        <a:spcAft>
                          <a:spcPts val="0"/>
                        </a:spcAft>
                        <a:buClrTx/>
                        <a:buSzTx/>
                        <a:buFont typeface="+mj-lt"/>
                        <a:buNone/>
                        <a:tabLst/>
                        <a:defRPr/>
                      </a:pPr>
                      <a:endParaRPr lang="en-US" sz="4600" dirty="0">
                        <a:latin typeface="Georgia" panose="02040502050405020303" pitchFamily="18" charset="0"/>
                      </a:endParaRPr>
                    </a:p>
                  </a:txBody>
                  <a:tcPr>
                    <a:solidFill>
                      <a:schemeClr val="accent4">
                        <a:lumMod val="40000"/>
                        <a:lumOff val="60000"/>
                      </a:schemeClr>
                    </a:solidFill>
                  </a:tcPr>
                </a:tc>
                <a:extLst>
                  <a:ext uri="{0D108BD9-81ED-4DB2-BD59-A6C34878D82A}">
                    <a16:rowId xmlns:a16="http://schemas.microsoft.com/office/drawing/2014/main" val="4184652856"/>
                  </a:ext>
                </a:extLst>
              </a:tr>
            </a:tbl>
          </a:graphicData>
        </a:graphic>
      </p:graphicFrame>
      <p:sp>
        <p:nvSpPr>
          <p:cNvPr id="32" name="TextBox 31">
            <a:extLst>
              <a:ext uri="{FF2B5EF4-FFF2-40B4-BE49-F238E27FC236}">
                <a16:creationId xmlns:a16="http://schemas.microsoft.com/office/drawing/2014/main" id="{526950DE-EBCE-481F-8A25-F7036F8006C5}"/>
              </a:ext>
            </a:extLst>
          </p:cNvPr>
          <p:cNvSpPr txBox="1"/>
          <p:nvPr/>
        </p:nvSpPr>
        <p:spPr>
          <a:xfrm>
            <a:off x="16049597" y="34978104"/>
            <a:ext cx="11799845" cy="1569660"/>
          </a:xfrm>
          <a:prstGeom prst="rect">
            <a:avLst/>
          </a:prstGeom>
          <a:noFill/>
        </p:spPr>
        <p:txBody>
          <a:bodyPr wrap="square" rtlCol="0">
            <a:spAutoFit/>
          </a:bodyPr>
          <a:lstStyle/>
          <a:p>
            <a:r>
              <a:rPr lang="en-US" sz="3200" b="1" dirty="0">
                <a:latin typeface="Baskerville Old Face" panose="02020602080505020303" pitchFamily="18" charset="0"/>
              </a:rPr>
              <a:t>“In the Middle East, there’s a view that, you know, a girl shouldn’t be doing this kind of work” </a:t>
            </a:r>
          </a:p>
          <a:p>
            <a:r>
              <a:rPr lang="en-US" sz="3200" i="1" dirty="0">
                <a:latin typeface="Baskerville Old Face" panose="02020602080505020303" pitchFamily="18" charset="0"/>
              </a:rPr>
              <a:t>- </a:t>
            </a:r>
            <a:r>
              <a:rPr lang="en-US" sz="3200" i="1" dirty="0" err="1">
                <a:latin typeface="Baskerville Old Face" panose="02020602080505020303" pitchFamily="18" charset="0"/>
              </a:rPr>
              <a:t>Ghaida</a:t>
            </a:r>
            <a:r>
              <a:rPr lang="en-US" sz="3200" i="1" dirty="0">
                <a:latin typeface="Baskerville Old Face" panose="02020602080505020303" pitchFamily="18" charset="0"/>
              </a:rPr>
              <a:t> Al-Farsi, Field Engineer, BP Oman</a:t>
            </a:r>
            <a:endParaRPr lang="en-US" sz="2800" i="1" dirty="0">
              <a:latin typeface="Baskerville Old Face" panose="02020602080505020303" pitchFamily="18" charset="0"/>
            </a:endParaRPr>
          </a:p>
        </p:txBody>
      </p:sp>
      <p:sp>
        <p:nvSpPr>
          <p:cNvPr id="33" name="TextBox 32">
            <a:extLst>
              <a:ext uri="{FF2B5EF4-FFF2-40B4-BE49-F238E27FC236}">
                <a16:creationId xmlns:a16="http://schemas.microsoft.com/office/drawing/2014/main" id="{4D206528-33C5-40C1-875A-AAAEF766BC47}"/>
              </a:ext>
            </a:extLst>
          </p:cNvPr>
          <p:cNvSpPr txBox="1"/>
          <p:nvPr/>
        </p:nvSpPr>
        <p:spPr>
          <a:xfrm>
            <a:off x="18700859" y="37141830"/>
            <a:ext cx="10455621" cy="1569660"/>
          </a:xfrm>
          <a:prstGeom prst="rect">
            <a:avLst/>
          </a:prstGeom>
          <a:noFill/>
        </p:spPr>
        <p:txBody>
          <a:bodyPr wrap="square" rtlCol="0">
            <a:spAutoFit/>
          </a:bodyPr>
          <a:lstStyle/>
          <a:p>
            <a:pPr algn="r"/>
            <a:r>
              <a:rPr lang="en-US" sz="3200" b="1" dirty="0">
                <a:latin typeface="Baskerville Old Face" panose="02020602080505020303" pitchFamily="18" charset="0"/>
              </a:rPr>
              <a:t>“There has to be a culture of inclusivity, diversity  and sustainability as well for the environment [in the industry]” </a:t>
            </a:r>
          </a:p>
          <a:p>
            <a:pPr algn="r"/>
            <a:r>
              <a:rPr lang="en-US" sz="3200" i="1" dirty="0">
                <a:latin typeface="Baskerville Old Face" panose="02020602080505020303" pitchFamily="18" charset="0"/>
              </a:rPr>
              <a:t>- Amit Singh, Managing Director, Schlumberger-Qatar</a:t>
            </a:r>
          </a:p>
        </p:txBody>
      </p:sp>
      <p:sp>
        <p:nvSpPr>
          <p:cNvPr id="34" name="TextBox 33">
            <a:extLst>
              <a:ext uri="{FF2B5EF4-FFF2-40B4-BE49-F238E27FC236}">
                <a16:creationId xmlns:a16="http://schemas.microsoft.com/office/drawing/2014/main" id="{609B716F-99BF-42E4-AEFF-3C883D285F44}"/>
              </a:ext>
            </a:extLst>
          </p:cNvPr>
          <p:cNvSpPr txBox="1"/>
          <p:nvPr/>
        </p:nvSpPr>
        <p:spPr>
          <a:xfrm>
            <a:off x="16049597" y="39209939"/>
            <a:ext cx="10747403" cy="2062103"/>
          </a:xfrm>
          <a:prstGeom prst="rect">
            <a:avLst/>
          </a:prstGeom>
          <a:noFill/>
        </p:spPr>
        <p:txBody>
          <a:bodyPr wrap="square" rtlCol="0">
            <a:spAutoFit/>
          </a:bodyPr>
          <a:lstStyle/>
          <a:p>
            <a:r>
              <a:rPr lang="en-US" sz="3200" b="1" dirty="0">
                <a:latin typeface="Baskerville Old Face" panose="02020602080505020303" pitchFamily="18" charset="0"/>
              </a:rPr>
              <a:t>“Policy changes need to happen for the industry to be more inclusive to females” </a:t>
            </a:r>
          </a:p>
          <a:p>
            <a:r>
              <a:rPr lang="en-US" sz="3200" i="1" dirty="0">
                <a:latin typeface="Baskerville Old Face" panose="02020602080505020303" pitchFamily="18" charset="0"/>
              </a:rPr>
              <a:t>- Lama Al-</a:t>
            </a:r>
            <a:r>
              <a:rPr lang="en-US" sz="3200" i="1" dirty="0" err="1">
                <a:latin typeface="Baskerville Old Face" panose="02020602080505020303" pitchFamily="18" charset="0"/>
              </a:rPr>
              <a:t>Oreibi</a:t>
            </a:r>
            <a:r>
              <a:rPr lang="en-US" sz="3200" i="1" dirty="0">
                <a:latin typeface="Baskerville Old Face" panose="02020602080505020303" pitchFamily="18" charset="0"/>
              </a:rPr>
              <a:t>, Reservoir Engineer, Qatar SHELL GTL Ltd.</a:t>
            </a:r>
            <a:endParaRPr lang="en-US" sz="2800" i="1" dirty="0">
              <a:latin typeface="Baskerville Old Face" panose="02020602080505020303" pitchFamily="18" charset="0"/>
            </a:endParaRPr>
          </a:p>
          <a:p>
            <a:endParaRPr lang="en-US" sz="3200" i="1" dirty="0">
              <a:latin typeface="Baskerville Old Face" panose="02020602080505020303" pitchFamily="18" charset="0"/>
            </a:endParaRPr>
          </a:p>
        </p:txBody>
      </p:sp>
      <p:sp>
        <p:nvSpPr>
          <p:cNvPr id="5" name="TextBox 4">
            <a:extLst>
              <a:ext uri="{FF2B5EF4-FFF2-40B4-BE49-F238E27FC236}">
                <a16:creationId xmlns:a16="http://schemas.microsoft.com/office/drawing/2014/main" id="{3EDD3AE7-8A0E-DD49-8C10-B70CB935A39C}"/>
              </a:ext>
            </a:extLst>
          </p:cNvPr>
          <p:cNvSpPr txBox="1"/>
          <p:nvPr/>
        </p:nvSpPr>
        <p:spPr>
          <a:xfrm>
            <a:off x="915770" y="22780457"/>
            <a:ext cx="5906328" cy="369332"/>
          </a:xfrm>
          <a:prstGeom prst="rect">
            <a:avLst/>
          </a:prstGeom>
          <a:noFill/>
        </p:spPr>
        <p:txBody>
          <a:bodyPr wrap="square" rtlCol="0">
            <a:spAutoFit/>
          </a:bodyPr>
          <a:lstStyle/>
          <a:p>
            <a:r>
              <a:rPr lang="en-US" dirty="0"/>
              <a:t>Image courtesy of </a:t>
            </a:r>
            <a:r>
              <a:rPr lang="en-US" dirty="0" err="1"/>
              <a:t>GeoExpro</a:t>
            </a:r>
            <a:r>
              <a:rPr lang="en-US" dirty="0"/>
              <a:t>, February 2010</a:t>
            </a:r>
          </a:p>
        </p:txBody>
      </p:sp>
      <p:sp>
        <p:nvSpPr>
          <p:cNvPr id="26" name="TextBox 25">
            <a:extLst>
              <a:ext uri="{FF2B5EF4-FFF2-40B4-BE49-F238E27FC236}">
                <a16:creationId xmlns:a16="http://schemas.microsoft.com/office/drawing/2014/main" id="{D4F0316D-B226-1846-A3B4-3810280C3E54}"/>
              </a:ext>
            </a:extLst>
          </p:cNvPr>
          <p:cNvSpPr txBox="1"/>
          <p:nvPr/>
        </p:nvSpPr>
        <p:spPr>
          <a:xfrm>
            <a:off x="7261240" y="30929996"/>
            <a:ext cx="5906328" cy="369332"/>
          </a:xfrm>
          <a:prstGeom prst="rect">
            <a:avLst/>
          </a:prstGeom>
          <a:noFill/>
        </p:spPr>
        <p:txBody>
          <a:bodyPr wrap="square" rtlCol="0">
            <a:spAutoFit/>
          </a:bodyPr>
          <a:lstStyle/>
          <a:p>
            <a:r>
              <a:rPr lang="en-US" dirty="0"/>
              <a:t>Photo courtesy of </a:t>
            </a:r>
            <a:r>
              <a:rPr lang="en-US"/>
              <a:t>QatarEnergy</a:t>
            </a:r>
            <a:endParaRPr lang="en-US" dirty="0"/>
          </a:p>
        </p:txBody>
      </p:sp>
      <p:sp>
        <p:nvSpPr>
          <p:cNvPr id="27" name="TextBox 26">
            <a:extLst>
              <a:ext uri="{FF2B5EF4-FFF2-40B4-BE49-F238E27FC236}">
                <a16:creationId xmlns:a16="http://schemas.microsoft.com/office/drawing/2014/main" id="{7EAC7EBF-FE7A-F64E-A029-985A157C7D39}"/>
              </a:ext>
            </a:extLst>
          </p:cNvPr>
          <p:cNvSpPr txBox="1"/>
          <p:nvPr/>
        </p:nvSpPr>
        <p:spPr>
          <a:xfrm>
            <a:off x="15747695" y="32549294"/>
            <a:ext cx="5906328" cy="369332"/>
          </a:xfrm>
          <a:prstGeom prst="rect">
            <a:avLst/>
          </a:prstGeom>
          <a:noFill/>
        </p:spPr>
        <p:txBody>
          <a:bodyPr wrap="square" rtlCol="0">
            <a:spAutoFit/>
          </a:bodyPr>
          <a:lstStyle/>
          <a:p>
            <a:r>
              <a:rPr lang="en-US" dirty="0"/>
              <a:t>Photo courtesy of </a:t>
            </a:r>
            <a:r>
              <a:rPr lang="en-US" dirty="0" err="1"/>
              <a:t>QatarEnergy</a:t>
            </a:r>
            <a:endParaRPr lang="en-US" dirty="0"/>
          </a:p>
        </p:txBody>
      </p:sp>
      <p:sp>
        <p:nvSpPr>
          <p:cNvPr id="35" name="TextBox 34">
            <a:extLst>
              <a:ext uri="{FF2B5EF4-FFF2-40B4-BE49-F238E27FC236}">
                <a16:creationId xmlns:a16="http://schemas.microsoft.com/office/drawing/2014/main" id="{4DD82D0B-4A99-CC47-BBDF-5BB89D75A910}"/>
              </a:ext>
            </a:extLst>
          </p:cNvPr>
          <p:cNvSpPr txBox="1"/>
          <p:nvPr/>
        </p:nvSpPr>
        <p:spPr>
          <a:xfrm>
            <a:off x="21845883" y="25586257"/>
            <a:ext cx="5906328" cy="369332"/>
          </a:xfrm>
          <a:prstGeom prst="rect">
            <a:avLst/>
          </a:prstGeom>
          <a:noFill/>
        </p:spPr>
        <p:txBody>
          <a:bodyPr wrap="square" rtlCol="0">
            <a:spAutoFit/>
          </a:bodyPr>
          <a:lstStyle/>
          <a:p>
            <a:r>
              <a:rPr lang="en-US" dirty="0"/>
              <a:t>Photo courtesy of </a:t>
            </a:r>
            <a:r>
              <a:rPr lang="en-US" dirty="0" err="1"/>
              <a:t>QatarEnergy</a:t>
            </a:r>
            <a:endParaRPr lang="en-US" dirty="0"/>
          </a:p>
        </p:txBody>
      </p:sp>
      <p:sp>
        <p:nvSpPr>
          <p:cNvPr id="36" name="TextBox 35">
            <a:extLst>
              <a:ext uri="{FF2B5EF4-FFF2-40B4-BE49-F238E27FC236}">
                <a16:creationId xmlns:a16="http://schemas.microsoft.com/office/drawing/2014/main" id="{392960AA-896D-1140-B972-2AC0C6FDF548}"/>
              </a:ext>
            </a:extLst>
          </p:cNvPr>
          <p:cNvSpPr txBox="1"/>
          <p:nvPr/>
        </p:nvSpPr>
        <p:spPr>
          <a:xfrm>
            <a:off x="15653328" y="18880572"/>
            <a:ext cx="5906328" cy="369332"/>
          </a:xfrm>
          <a:prstGeom prst="rect">
            <a:avLst/>
          </a:prstGeom>
          <a:noFill/>
        </p:spPr>
        <p:txBody>
          <a:bodyPr wrap="square" rtlCol="0">
            <a:spAutoFit/>
          </a:bodyPr>
          <a:lstStyle/>
          <a:p>
            <a:r>
              <a:rPr lang="en-US" dirty="0"/>
              <a:t>Photo courtesy of </a:t>
            </a:r>
            <a:r>
              <a:rPr lang="en-US" dirty="0" err="1"/>
              <a:t>QatarEnergy</a:t>
            </a:r>
            <a:endParaRPr lang="en-US" dirty="0"/>
          </a:p>
        </p:txBody>
      </p:sp>
    </p:spTree>
    <p:extLst>
      <p:ext uri="{BB962C8B-B14F-4D97-AF65-F5344CB8AC3E}">
        <p14:creationId xmlns:p14="http://schemas.microsoft.com/office/powerpoint/2010/main" val="2686606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918</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Baskerville Old Face</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Size: a0, do NOT change the dimensions of this slide  Orientation: currently portrait but you may change to landscape   Consider QR codes to link to information about the project that you have already published online (as a video, podcast, webpage, website, etc.)  Your poster must make sense on its own.   Include acknowledge statement below in 12 point font in the final design (typically placed at the bottom of the poster)</dc:title>
  <dc:creator>Mahsud, Khadija</dc:creator>
  <cp:lastModifiedBy>Darrell Pinontoan</cp:lastModifiedBy>
  <cp:revision>90</cp:revision>
  <dcterms:created xsi:type="dcterms:W3CDTF">2021-09-16T11:29:45Z</dcterms:created>
  <dcterms:modified xsi:type="dcterms:W3CDTF">2021-10-27T09:32:19Z</dcterms:modified>
</cp:coreProperties>
</file>